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Source Code Pro" panose="020B0604020202020204" charset="0"/>
      <p:regular r:id="rId10"/>
      <p:bold r:id="rId11"/>
    </p:embeddedFont>
    <p:embeddedFont>
      <p:font typeface="Average" panose="020B0604020202020204" charset="0"/>
      <p:regular r:id="rId12"/>
    </p:embeddedFont>
    <p:embeddedFont>
      <p:font typeface="Amatic SC" panose="020B060402020202020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11700" y="392150"/>
            <a:ext cx="8520600" cy="2690400"/>
          </a:xfrm>
          <a:prstGeom prst="rect">
            <a:avLst/>
          </a:prstGeom>
        </p:spPr>
        <p:txBody>
          <a:bodyPr lIns="91425" tIns="91425" rIns="91425" bIns="91425" anchor="ctr" anchorCtr="0">
            <a:noAutofit/>
          </a:bodyPr>
          <a:lstStyle/>
          <a:p>
            <a:pPr lvl="0">
              <a:spcBef>
                <a:spcPts val="0"/>
              </a:spcBef>
              <a:buNone/>
            </a:pPr>
            <a:r>
              <a:rPr lang="en"/>
              <a:t>c.1450 - c. 1750 </a:t>
            </a:r>
          </a:p>
          <a:p>
            <a:pPr lvl="0">
              <a:spcBef>
                <a:spcPts val="0"/>
              </a:spcBef>
              <a:buNone/>
            </a:pPr>
            <a:r>
              <a:rPr lang="en"/>
              <a:t> Global Interactions</a:t>
            </a:r>
          </a:p>
        </p:txBody>
      </p:sp>
      <p:sp>
        <p:nvSpPr>
          <p:cNvPr id="57" name="Shape 57"/>
          <p:cNvSpPr txBox="1">
            <a:spLocks noGrp="1"/>
          </p:cNvSpPr>
          <p:nvPr>
            <p:ph type="subTitle" idx="1"/>
          </p:nvPr>
        </p:nvSpPr>
        <p:spPr>
          <a:xfrm>
            <a:off x="311700" y="3890400"/>
            <a:ext cx="8520600" cy="706200"/>
          </a:xfrm>
          <a:prstGeom prst="rect">
            <a:avLst/>
          </a:prstGeom>
        </p:spPr>
        <p:txBody>
          <a:bodyPr lIns="91425" tIns="91425" rIns="91425" bIns="91425" anchor="ctr" anchorCtr="0">
            <a:noAutofit/>
          </a:bodyPr>
          <a:lstStyle/>
          <a:p>
            <a:pPr lvl="0">
              <a:spcBef>
                <a:spcPts val="0"/>
              </a:spcBef>
              <a:buNone/>
            </a:pPr>
            <a:r>
              <a:rPr lang="en">
                <a:latin typeface="Average"/>
                <a:ea typeface="Average"/>
                <a:cs typeface="Average"/>
                <a:sym typeface="Average"/>
              </a:rPr>
              <a:t>Erin, Savannah, Dan, Will, Ryan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1000"/>
                                        <p:tgtEl>
                                          <p:spTgt spid="56"/>
                                        </p:tgtEl>
                                      </p:cBhvr>
                                    </p:animEffect>
                                  </p:childTnLst>
                                </p:cTn>
                              </p:par>
                              <p:par>
                                <p:cTn id="11" presetID="2" presetClass="entr" presetSubtype="4"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1000"/>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16650"/>
            <a:ext cx="8520600" cy="801000"/>
          </a:xfrm>
          <a:prstGeom prst="rect">
            <a:avLst/>
          </a:prstGeom>
        </p:spPr>
        <p:txBody>
          <a:bodyPr lIns="91425" tIns="91425" rIns="91425" bIns="91425" anchor="t" anchorCtr="0">
            <a:noAutofit/>
          </a:bodyPr>
          <a:lstStyle/>
          <a:p>
            <a:pPr lvl="0">
              <a:spcBef>
                <a:spcPts val="0"/>
              </a:spcBef>
              <a:buNone/>
            </a:pPr>
            <a:r>
              <a:rPr lang="en"/>
              <a:t>Ottomans Capture Constantinople- 1453 </a:t>
            </a:r>
          </a:p>
        </p:txBody>
      </p:sp>
      <p:pic>
        <p:nvPicPr>
          <p:cNvPr id="63" name="Shape 63" descr="Ottoman Empire.png"/>
          <p:cNvPicPr preferRelativeResize="0"/>
          <p:nvPr/>
        </p:nvPicPr>
        <p:blipFill>
          <a:blip r:embed="rId3">
            <a:alphaModFix/>
          </a:blip>
          <a:stretch>
            <a:fillRect/>
          </a:stretch>
        </p:blipFill>
        <p:spPr>
          <a:xfrm>
            <a:off x="7043800" y="212325"/>
            <a:ext cx="1905000" cy="1266825"/>
          </a:xfrm>
          <a:prstGeom prst="rect">
            <a:avLst/>
          </a:prstGeom>
          <a:noFill/>
          <a:ln>
            <a:noFill/>
          </a:ln>
        </p:spPr>
      </p:pic>
      <p:sp>
        <p:nvSpPr>
          <p:cNvPr id="64" name="Shape 64"/>
          <p:cNvSpPr txBox="1">
            <a:spLocks noGrp="1"/>
          </p:cNvSpPr>
          <p:nvPr>
            <p:ph type="body" idx="1"/>
          </p:nvPr>
        </p:nvSpPr>
        <p:spPr>
          <a:xfrm>
            <a:off x="311700" y="2092100"/>
            <a:ext cx="5959200" cy="1266900"/>
          </a:xfrm>
          <a:prstGeom prst="rect">
            <a:avLst/>
          </a:prstGeom>
        </p:spPr>
        <p:txBody>
          <a:bodyPr lIns="91425" tIns="91425" rIns="91425" bIns="91425" anchor="t" anchorCtr="0">
            <a:noAutofit/>
          </a:bodyPr>
          <a:lstStyle/>
          <a:p>
            <a:pPr marL="457200" lvl="0" indent="-317500" rtl="0">
              <a:lnSpc>
                <a:spcPct val="100000"/>
              </a:lnSpc>
              <a:spcBef>
                <a:spcPts val="0"/>
              </a:spcBef>
              <a:spcAft>
                <a:spcPts val="0"/>
              </a:spcAft>
              <a:buClr>
                <a:srgbClr val="000000"/>
              </a:buClr>
              <a:buSzPct val="100000"/>
              <a:buFont typeface="Times New Roman"/>
              <a:buChar char="❖"/>
            </a:pPr>
            <a:r>
              <a:rPr lang="en" sz="1400" b="1" u="sng">
                <a:solidFill>
                  <a:srgbClr val="000000"/>
                </a:solidFill>
                <a:latin typeface="Average"/>
                <a:ea typeface="Average"/>
                <a:cs typeface="Average"/>
                <a:sym typeface="Average"/>
              </a:rPr>
              <a:t>Historiographical Perspective:</a:t>
            </a:r>
            <a:r>
              <a:rPr lang="en" sz="1400">
                <a:solidFill>
                  <a:srgbClr val="000000"/>
                </a:solidFill>
                <a:latin typeface="Average"/>
                <a:ea typeface="Average"/>
                <a:cs typeface="Average"/>
                <a:sym typeface="Average"/>
              </a:rPr>
              <a:t> Military, and Economic</a:t>
            </a:r>
          </a:p>
          <a:p>
            <a:pPr lvl="0" rtl="0">
              <a:lnSpc>
                <a:spcPct val="100000"/>
              </a:lnSpc>
              <a:spcBef>
                <a:spcPts val="0"/>
              </a:spcBef>
              <a:spcAft>
                <a:spcPts val="0"/>
              </a:spcAft>
              <a:buNone/>
            </a:pPr>
            <a:r>
              <a:rPr lang="en" sz="1400">
                <a:solidFill>
                  <a:srgbClr val="000000"/>
                </a:solidFill>
                <a:latin typeface="Average"/>
                <a:ea typeface="Average"/>
                <a:cs typeface="Average"/>
                <a:sym typeface="Average"/>
              </a:rPr>
              <a:t>	This was under a military perspective due to the fact that the Ottomans took over the capital of the Byzantine Empire through war. The economic factor took place when the Ottomans began to trade with Europe, showing the them the rich amount of resources located in the Indian Ocean World.</a:t>
            </a:r>
          </a:p>
        </p:txBody>
      </p:sp>
      <p:pic>
        <p:nvPicPr>
          <p:cNvPr id="65" name="Shape 65" descr="Ottomans capture Constantinople 2.jpg"/>
          <p:cNvPicPr preferRelativeResize="0"/>
          <p:nvPr/>
        </p:nvPicPr>
        <p:blipFill>
          <a:blip r:embed="rId4">
            <a:alphaModFix/>
          </a:blip>
          <a:stretch>
            <a:fillRect/>
          </a:stretch>
        </p:blipFill>
        <p:spPr>
          <a:xfrm>
            <a:off x="6360874" y="3126349"/>
            <a:ext cx="2587925" cy="1940950"/>
          </a:xfrm>
          <a:prstGeom prst="rect">
            <a:avLst/>
          </a:prstGeom>
          <a:noFill/>
          <a:ln>
            <a:noFill/>
          </a:ln>
        </p:spPr>
      </p:pic>
      <p:sp>
        <p:nvSpPr>
          <p:cNvPr id="66" name="Shape 66"/>
          <p:cNvSpPr txBox="1">
            <a:spLocks noGrp="1"/>
          </p:cNvSpPr>
          <p:nvPr>
            <p:ph type="body" idx="1"/>
          </p:nvPr>
        </p:nvSpPr>
        <p:spPr>
          <a:xfrm>
            <a:off x="311700" y="3199825"/>
            <a:ext cx="5959200" cy="1032000"/>
          </a:xfrm>
          <a:prstGeom prst="rect">
            <a:avLst/>
          </a:prstGeom>
        </p:spPr>
        <p:txBody>
          <a:bodyPr lIns="91425" tIns="91425" rIns="91425" bIns="91425" anchor="t" anchorCtr="0">
            <a:noAutofit/>
          </a:bodyPr>
          <a:lstStyle/>
          <a:p>
            <a:pPr marL="457200" lvl="0" indent="-317500" rtl="0">
              <a:lnSpc>
                <a:spcPct val="100000"/>
              </a:lnSpc>
              <a:spcBef>
                <a:spcPts val="0"/>
              </a:spcBef>
              <a:buClr>
                <a:srgbClr val="000000"/>
              </a:buClr>
              <a:buSzPct val="100000"/>
              <a:buChar char="❖"/>
            </a:pPr>
            <a:r>
              <a:rPr lang="en" sz="1400" b="1" u="sng">
                <a:solidFill>
                  <a:srgbClr val="000000"/>
                </a:solidFill>
                <a:latin typeface="Average"/>
                <a:ea typeface="Average"/>
                <a:cs typeface="Average"/>
                <a:sym typeface="Average"/>
              </a:rPr>
              <a:t>Periodization:</a:t>
            </a:r>
            <a:r>
              <a:rPr lang="en" sz="1400">
                <a:solidFill>
                  <a:srgbClr val="000000"/>
                </a:solidFill>
                <a:latin typeface="Average"/>
                <a:ea typeface="Average"/>
                <a:cs typeface="Average"/>
                <a:sym typeface="Average"/>
              </a:rPr>
              <a:t>This marks the beginning of the Age of Exploration, because it drove Europe to the Indian Ocean World causing them to want to find quicker and easier ways to get there, such as sailing West and accidentally hitting the Americas.</a:t>
            </a:r>
          </a:p>
        </p:txBody>
      </p:sp>
      <p:sp>
        <p:nvSpPr>
          <p:cNvPr id="67" name="Shape 67"/>
          <p:cNvSpPr txBox="1">
            <a:spLocks noGrp="1"/>
          </p:cNvSpPr>
          <p:nvPr>
            <p:ph type="body" idx="1"/>
          </p:nvPr>
        </p:nvSpPr>
        <p:spPr>
          <a:xfrm>
            <a:off x="325475" y="965450"/>
            <a:ext cx="6993600" cy="1426800"/>
          </a:xfrm>
          <a:prstGeom prst="rect">
            <a:avLst/>
          </a:prstGeom>
        </p:spPr>
        <p:txBody>
          <a:bodyPr lIns="91425" tIns="91425" rIns="91425" bIns="91425" anchor="t" anchorCtr="0">
            <a:noAutofit/>
          </a:bodyPr>
          <a:lstStyle/>
          <a:p>
            <a:pPr marL="457200" lvl="0" indent="-317500" rtl="0">
              <a:lnSpc>
                <a:spcPct val="100000"/>
              </a:lnSpc>
              <a:spcBef>
                <a:spcPts val="0"/>
              </a:spcBef>
              <a:spcAft>
                <a:spcPts val="0"/>
              </a:spcAft>
              <a:buClr>
                <a:srgbClr val="000000"/>
              </a:buClr>
              <a:buSzPct val="100000"/>
              <a:buFont typeface="Times New Roman"/>
              <a:buChar char="❖"/>
            </a:pPr>
            <a:r>
              <a:rPr lang="en" sz="1400" b="1" u="sng">
                <a:solidFill>
                  <a:srgbClr val="000000"/>
                </a:solidFill>
                <a:latin typeface="Average"/>
                <a:ea typeface="Average"/>
                <a:cs typeface="Average"/>
                <a:sym typeface="Average"/>
              </a:rPr>
              <a:t>AP Themes:</a:t>
            </a:r>
            <a:r>
              <a:rPr lang="en" sz="1400">
                <a:solidFill>
                  <a:srgbClr val="000000"/>
                </a:solidFill>
                <a:latin typeface="Average"/>
                <a:ea typeface="Average"/>
                <a:cs typeface="Average"/>
                <a:sym typeface="Average"/>
              </a:rPr>
              <a:t> Theme #1, Theme #3, and Theme #4</a:t>
            </a:r>
          </a:p>
          <a:p>
            <a:pPr lvl="0" indent="457200" rtl="0">
              <a:lnSpc>
                <a:spcPct val="100000"/>
              </a:lnSpc>
              <a:spcBef>
                <a:spcPts val="0"/>
              </a:spcBef>
              <a:buNone/>
            </a:pPr>
            <a:r>
              <a:rPr lang="en" sz="1400">
                <a:solidFill>
                  <a:srgbClr val="000000"/>
                </a:solidFill>
                <a:latin typeface="Average"/>
                <a:ea typeface="Average"/>
                <a:cs typeface="Average"/>
                <a:sym typeface="Average"/>
              </a:rPr>
              <a:t>The Ottoman Empire defeated the Byzantine Empire which expanded them into Europe, bringing forth more control for the Ottomans but also migrated their culture North, and brought into view the amount of resources that the Middle East had to Europe, causing trade to become a major thing between the Indian Ocean World and Europe.</a:t>
            </a:r>
          </a:p>
          <a:p>
            <a:pPr lvl="0" rtl="0">
              <a:lnSpc>
                <a:spcPct val="100000"/>
              </a:lnSpc>
              <a:spcBef>
                <a:spcPts val="0"/>
              </a:spcBef>
              <a:spcAft>
                <a:spcPts val="0"/>
              </a:spcAft>
              <a:buNone/>
            </a:pPr>
            <a:endParaRPr sz="1400">
              <a:solidFill>
                <a:srgbClr val="000000"/>
              </a:solidFill>
              <a:latin typeface="Times New Roman"/>
              <a:ea typeface="Times New Roman"/>
              <a:cs typeface="Times New Roman"/>
              <a:sym typeface="Times New Roman"/>
            </a:endParaRPr>
          </a:p>
        </p:txBody>
      </p:sp>
      <p:sp>
        <p:nvSpPr>
          <p:cNvPr id="68" name="Shape 68"/>
          <p:cNvSpPr txBox="1">
            <a:spLocks noGrp="1"/>
          </p:cNvSpPr>
          <p:nvPr>
            <p:ph type="body" idx="1"/>
          </p:nvPr>
        </p:nvSpPr>
        <p:spPr>
          <a:xfrm>
            <a:off x="325475" y="4035300"/>
            <a:ext cx="5959200" cy="1032000"/>
          </a:xfrm>
          <a:prstGeom prst="rect">
            <a:avLst/>
          </a:prstGeom>
        </p:spPr>
        <p:txBody>
          <a:bodyPr lIns="91425" tIns="91425" rIns="91425" bIns="91425" anchor="t" anchorCtr="0">
            <a:noAutofit/>
          </a:bodyPr>
          <a:lstStyle/>
          <a:p>
            <a:pPr marL="457200" lvl="0" indent="-317500" rtl="0">
              <a:lnSpc>
                <a:spcPct val="100000"/>
              </a:lnSpc>
              <a:spcBef>
                <a:spcPts val="0"/>
              </a:spcBef>
              <a:buClr>
                <a:srgbClr val="000000"/>
              </a:buClr>
              <a:buSzPct val="100000"/>
              <a:buChar char="❖"/>
            </a:pPr>
            <a:r>
              <a:rPr lang="en" sz="1400" b="1" u="sng">
                <a:solidFill>
                  <a:srgbClr val="000000"/>
                </a:solidFill>
                <a:latin typeface="Average"/>
                <a:ea typeface="Average"/>
                <a:cs typeface="Average"/>
                <a:sym typeface="Average"/>
              </a:rPr>
              <a:t>Argument: </a:t>
            </a:r>
            <a:r>
              <a:rPr lang="en" sz="1400">
                <a:solidFill>
                  <a:srgbClr val="000000"/>
                </a:solidFill>
                <a:latin typeface="Times New Roman"/>
                <a:ea typeface="Times New Roman"/>
                <a:cs typeface="Times New Roman"/>
                <a:sym typeface="Times New Roman"/>
              </a:rPr>
              <a:t>This event is easily the most important event in this era of global interactions, because it caused Europe to get involved with the Middle East, and furthermore Africa and Asia, and eventually America when they try to find an easier route to those places.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Shape 73" descr="Image result for columbus sails the ocean blue"/>
          <p:cNvPicPr preferRelativeResize="0"/>
          <p:nvPr/>
        </p:nvPicPr>
        <p:blipFill>
          <a:blip r:embed="rId3">
            <a:alphaModFix/>
          </a:blip>
          <a:stretch>
            <a:fillRect/>
          </a:stretch>
        </p:blipFill>
        <p:spPr>
          <a:xfrm>
            <a:off x="0" y="0"/>
            <a:ext cx="9144000" cy="5143499"/>
          </a:xfrm>
          <a:prstGeom prst="rect">
            <a:avLst/>
          </a:prstGeom>
          <a:noFill/>
          <a:ln>
            <a:noFill/>
          </a:ln>
        </p:spPr>
      </p:pic>
      <p:sp>
        <p:nvSpPr>
          <p:cNvPr id="74" name="Shape 74"/>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solidFill>
                  <a:srgbClr val="FFFFFF"/>
                </a:solidFill>
              </a:rPr>
              <a:t>Columbus sails the ocean blue- 1492</a:t>
            </a:r>
          </a:p>
        </p:txBody>
      </p:sp>
      <p:sp>
        <p:nvSpPr>
          <p:cNvPr id="75" name="Shape 75"/>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sz="1400">
                <a:solidFill>
                  <a:srgbClr val="FFFFFF"/>
                </a:solidFill>
                <a:latin typeface="Average"/>
                <a:ea typeface="Average"/>
                <a:cs typeface="Average"/>
                <a:sym typeface="Average"/>
              </a:rPr>
              <a:t>A.P. Theme 1- Columbus brought many Europeans and other settlers migrated to the Americas after Columbus discovered the land.</a:t>
            </a:r>
          </a:p>
          <a:p>
            <a:pPr lvl="0">
              <a:spcBef>
                <a:spcPts val="0"/>
              </a:spcBef>
              <a:buNone/>
            </a:pPr>
            <a:r>
              <a:rPr lang="en" sz="1400">
                <a:solidFill>
                  <a:srgbClr val="FFFFFF"/>
                </a:solidFill>
                <a:latin typeface="Average"/>
                <a:ea typeface="Average"/>
                <a:cs typeface="Average"/>
                <a:sym typeface="Average"/>
              </a:rPr>
              <a:t>A.P. Theme 4- With Columbus and other Europeans coming to the America’s, this lead to trade and commerce and the creation of the Columbian Exchange and the Atlantic Ocean world.</a:t>
            </a:r>
          </a:p>
          <a:p>
            <a:pPr lvl="0">
              <a:spcBef>
                <a:spcPts val="0"/>
              </a:spcBef>
              <a:buNone/>
            </a:pPr>
            <a:r>
              <a:rPr lang="en" sz="1400">
                <a:solidFill>
                  <a:srgbClr val="FFFFFF"/>
                </a:solidFill>
                <a:latin typeface="Average"/>
                <a:ea typeface="Average"/>
                <a:cs typeface="Average"/>
                <a:sym typeface="Average"/>
              </a:rPr>
              <a:t>Historiographical view-  Columbus sailing the ocean blue is a huge social aspect for the world. When Columbus settled into the Americas, it lead to the creation of the Atlantic Ocean World and settlers into America, creating many different settlements in which Europeans lived at.</a:t>
            </a:r>
          </a:p>
          <a:p>
            <a:pPr lvl="0">
              <a:spcBef>
                <a:spcPts val="0"/>
              </a:spcBef>
              <a:buNone/>
            </a:pPr>
            <a:r>
              <a:rPr lang="en" sz="1400">
                <a:solidFill>
                  <a:srgbClr val="FFFFFF"/>
                </a:solidFill>
                <a:latin typeface="Average"/>
                <a:ea typeface="Average"/>
                <a:cs typeface="Average"/>
                <a:sym typeface="Average"/>
              </a:rPr>
              <a:t>Periodization-   This is an extremely important factor because it created a world wide trading area and it also lead to the creation of the United States. On the other hand, this brought over many diseases and other bad things like slaves.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09775" y="150050"/>
            <a:ext cx="4701000" cy="801000"/>
          </a:xfrm>
          <a:prstGeom prst="rect">
            <a:avLst/>
          </a:prstGeom>
        </p:spPr>
        <p:txBody>
          <a:bodyPr lIns="91425" tIns="91425" rIns="91425" bIns="91425" anchor="t" anchorCtr="0">
            <a:noAutofit/>
          </a:bodyPr>
          <a:lstStyle/>
          <a:p>
            <a:pPr lvl="0">
              <a:spcBef>
                <a:spcPts val="0"/>
              </a:spcBef>
              <a:buNone/>
            </a:pPr>
            <a:r>
              <a:rPr lang="en"/>
              <a:t>Slaves to America - 1502 </a:t>
            </a:r>
          </a:p>
        </p:txBody>
      </p:sp>
      <p:sp>
        <p:nvSpPr>
          <p:cNvPr id="81" name="Shape 81"/>
          <p:cNvSpPr txBox="1">
            <a:spLocks noGrp="1"/>
          </p:cNvSpPr>
          <p:nvPr>
            <p:ph type="body" idx="1"/>
          </p:nvPr>
        </p:nvSpPr>
        <p:spPr>
          <a:xfrm>
            <a:off x="109775" y="951050"/>
            <a:ext cx="6090900" cy="3807900"/>
          </a:xfrm>
          <a:prstGeom prst="rect">
            <a:avLst/>
          </a:prstGeom>
        </p:spPr>
        <p:txBody>
          <a:bodyPr lIns="91425" tIns="91425" rIns="91425" bIns="91425" anchor="t" anchorCtr="0">
            <a:noAutofit/>
          </a:bodyPr>
          <a:lstStyle/>
          <a:p>
            <a:pPr lvl="0" rtl="0">
              <a:lnSpc>
                <a:spcPct val="100000"/>
              </a:lnSpc>
              <a:spcBef>
                <a:spcPts val="0"/>
              </a:spcBef>
              <a:buNone/>
            </a:pPr>
            <a:r>
              <a:rPr lang="en" sz="1200" b="1" u="sng">
                <a:solidFill>
                  <a:srgbClr val="000000"/>
                </a:solidFill>
                <a:latin typeface="Average"/>
                <a:ea typeface="Average"/>
                <a:cs typeface="Average"/>
                <a:sym typeface="Average"/>
              </a:rPr>
              <a:t>A.P. Themes- </a:t>
            </a:r>
            <a:r>
              <a:rPr lang="en" sz="1200">
                <a:solidFill>
                  <a:srgbClr val="000000"/>
                </a:solidFill>
                <a:latin typeface="Average"/>
                <a:ea typeface="Average"/>
                <a:cs typeface="Average"/>
                <a:sym typeface="Average"/>
              </a:rPr>
              <a:t>Theme 1, Theme 4, and Theme 5. </a:t>
            </a:r>
          </a:p>
          <a:p>
            <a:pPr lvl="0" rtl="0">
              <a:lnSpc>
                <a:spcPct val="100000"/>
              </a:lnSpc>
              <a:spcBef>
                <a:spcPts val="0"/>
              </a:spcBef>
              <a:buNone/>
            </a:pPr>
            <a:r>
              <a:rPr lang="en" sz="1200" b="1" u="sng">
                <a:solidFill>
                  <a:srgbClr val="000000"/>
                </a:solidFill>
                <a:latin typeface="Average"/>
                <a:ea typeface="Average"/>
                <a:cs typeface="Average"/>
                <a:sym typeface="Average"/>
              </a:rPr>
              <a:t>Interaction between humans and the environment-</a:t>
            </a:r>
            <a:r>
              <a:rPr lang="en" sz="1200" b="1">
                <a:solidFill>
                  <a:srgbClr val="000000"/>
                </a:solidFill>
                <a:latin typeface="Average"/>
                <a:ea typeface="Average"/>
                <a:cs typeface="Average"/>
                <a:sym typeface="Average"/>
              </a:rPr>
              <a:t> </a:t>
            </a:r>
            <a:r>
              <a:rPr lang="en" sz="1200">
                <a:solidFill>
                  <a:srgbClr val="000000"/>
                </a:solidFill>
                <a:latin typeface="Average"/>
                <a:ea typeface="Average"/>
                <a:cs typeface="Average"/>
                <a:sym typeface="Average"/>
              </a:rPr>
              <a:t>Slaves were forced by primarily white men to go onto ships, in tight areas to be enslaved by others upon arrival.</a:t>
            </a:r>
            <a:r>
              <a:rPr lang="en" sz="1200" u="sng">
                <a:solidFill>
                  <a:srgbClr val="000000"/>
                </a:solidFill>
                <a:latin typeface="Average"/>
                <a:ea typeface="Average"/>
                <a:cs typeface="Average"/>
                <a:sym typeface="Average"/>
              </a:rPr>
              <a:t> </a:t>
            </a:r>
            <a:r>
              <a:rPr lang="en" sz="1200" b="1" u="sng">
                <a:solidFill>
                  <a:srgbClr val="000000"/>
                </a:solidFill>
                <a:latin typeface="Average"/>
                <a:ea typeface="Average"/>
                <a:cs typeface="Average"/>
                <a:sym typeface="Average"/>
              </a:rPr>
              <a:t>Creation, expansion, and interaction of economic systems-</a:t>
            </a:r>
            <a:r>
              <a:rPr lang="en" sz="1200" u="sng">
                <a:solidFill>
                  <a:srgbClr val="000000"/>
                </a:solidFill>
                <a:latin typeface="Average"/>
                <a:ea typeface="Average"/>
                <a:cs typeface="Average"/>
                <a:sym typeface="Average"/>
              </a:rPr>
              <a:t> </a:t>
            </a:r>
            <a:r>
              <a:rPr lang="en" sz="1200">
                <a:solidFill>
                  <a:srgbClr val="000000"/>
                </a:solidFill>
                <a:latin typeface="Average"/>
                <a:ea typeface="Average"/>
                <a:cs typeface="Average"/>
                <a:sym typeface="Average"/>
              </a:rPr>
              <a:t>Slaves being brought to America was a form of trade and commerce, therefore it created a type of economic system in a sense. </a:t>
            </a:r>
            <a:r>
              <a:rPr lang="en" sz="1200" b="1" u="sng">
                <a:solidFill>
                  <a:srgbClr val="000000"/>
                </a:solidFill>
                <a:latin typeface="Average"/>
                <a:ea typeface="Average"/>
                <a:cs typeface="Average"/>
                <a:sym typeface="Average"/>
              </a:rPr>
              <a:t>Development and Transformation of Social Structures-</a:t>
            </a:r>
            <a:r>
              <a:rPr lang="en" sz="1200">
                <a:solidFill>
                  <a:srgbClr val="000000"/>
                </a:solidFill>
                <a:latin typeface="Average"/>
                <a:ea typeface="Average"/>
                <a:cs typeface="Average"/>
                <a:sym typeface="Average"/>
              </a:rPr>
              <a:t> Fitting the subcategory of social and economic classes, becoming a slave put one in the lowest of low social classes, as well as the poorest of the poor because most were unpaid. </a:t>
            </a:r>
          </a:p>
          <a:p>
            <a:pPr lvl="0">
              <a:lnSpc>
                <a:spcPct val="100000"/>
              </a:lnSpc>
              <a:spcBef>
                <a:spcPts val="0"/>
              </a:spcBef>
              <a:buNone/>
            </a:pPr>
            <a:r>
              <a:rPr lang="en" sz="1200" b="1" u="sng">
                <a:solidFill>
                  <a:srgbClr val="000000"/>
                </a:solidFill>
                <a:latin typeface="Average"/>
                <a:ea typeface="Average"/>
                <a:cs typeface="Average"/>
                <a:sym typeface="Average"/>
              </a:rPr>
              <a:t>Historiographical perspective-</a:t>
            </a:r>
            <a:r>
              <a:rPr lang="en" sz="1200" b="1">
                <a:solidFill>
                  <a:srgbClr val="000000"/>
                </a:solidFill>
                <a:latin typeface="Average"/>
                <a:ea typeface="Average"/>
                <a:cs typeface="Average"/>
                <a:sym typeface="Average"/>
              </a:rPr>
              <a:t> </a:t>
            </a:r>
            <a:r>
              <a:rPr lang="en" sz="1200">
                <a:solidFill>
                  <a:srgbClr val="000000"/>
                </a:solidFill>
                <a:latin typeface="Average"/>
                <a:ea typeface="Average"/>
                <a:cs typeface="Average"/>
                <a:sym typeface="Average"/>
              </a:rPr>
              <a:t>It would be under the perspectives of Racial, Social, and Economical. Racial, for obvious reasons, was the main reason for African-American enslavement. It was a social </a:t>
            </a:r>
          </a:p>
          <a:p>
            <a:pPr lvl="0">
              <a:lnSpc>
                <a:spcPct val="100000"/>
              </a:lnSpc>
              <a:spcBef>
                <a:spcPts val="0"/>
              </a:spcBef>
              <a:buNone/>
            </a:pPr>
            <a:r>
              <a:rPr lang="en" sz="1200" b="1" u="sng">
                <a:solidFill>
                  <a:srgbClr val="000000"/>
                </a:solidFill>
                <a:latin typeface="Average"/>
                <a:ea typeface="Average"/>
                <a:cs typeface="Average"/>
                <a:sym typeface="Average"/>
              </a:rPr>
              <a:t>Periodization- </a:t>
            </a:r>
            <a:r>
              <a:rPr lang="en" sz="1200">
                <a:solidFill>
                  <a:srgbClr val="000000"/>
                </a:solidFill>
                <a:latin typeface="Average"/>
                <a:ea typeface="Average"/>
                <a:cs typeface="Average"/>
                <a:sym typeface="Average"/>
              </a:rPr>
              <a:t>This is an imperative event for 1450-1750 Global Interactions due to the fact that slavery shaped a large portion of historical events and people. It began a movement within those black and white against slavery. As awful as slavery was, it connected those who wanted to put an end to slavery. There were many numerous negative effects that came from slaves being brought to America (i.e. Beatings, Racism, Segregation, Witch Hunts, Civil War, etc.) That being said, strong leaders were formed and strength was put to use within the American community who did not want slavery to exist and that made a huge impact on American history. . </a:t>
            </a:r>
          </a:p>
          <a:p>
            <a:pPr lvl="0">
              <a:lnSpc>
                <a:spcPct val="100000"/>
              </a:lnSpc>
              <a:spcBef>
                <a:spcPts val="0"/>
              </a:spcBef>
              <a:buNone/>
            </a:pPr>
            <a:endParaRPr sz="1200" b="1">
              <a:solidFill>
                <a:srgbClr val="000000"/>
              </a:solidFill>
              <a:latin typeface="Average"/>
              <a:ea typeface="Average"/>
              <a:cs typeface="Average"/>
              <a:sym typeface="Average"/>
            </a:endParaRPr>
          </a:p>
        </p:txBody>
      </p:sp>
      <p:pic>
        <p:nvPicPr>
          <p:cNvPr id="82" name="Shape 82"/>
          <p:cNvPicPr preferRelativeResize="0"/>
          <p:nvPr/>
        </p:nvPicPr>
        <p:blipFill>
          <a:blip r:embed="rId3">
            <a:alphaModFix/>
          </a:blip>
          <a:stretch>
            <a:fillRect/>
          </a:stretch>
        </p:blipFill>
        <p:spPr>
          <a:xfrm>
            <a:off x="6462049" y="292850"/>
            <a:ext cx="2553925" cy="2125850"/>
          </a:xfrm>
          <a:prstGeom prst="rect">
            <a:avLst/>
          </a:prstGeom>
          <a:noFill/>
          <a:ln>
            <a:noFill/>
          </a:ln>
        </p:spPr>
      </p:pic>
      <p:pic>
        <p:nvPicPr>
          <p:cNvPr id="83" name="Shape 83"/>
          <p:cNvPicPr preferRelativeResize="0"/>
          <p:nvPr/>
        </p:nvPicPr>
        <p:blipFill>
          <a:blip r:embed="rId4">
            <a:alphaModFix/>
          </a:blip>
          <a:stretch>
            <a:fillRect/>
          </a:stretch>
        </p:blipFill>
        <p:spPr>
          <a:xfrm>
            <a:off x="6462049" y="2577725"/>
            <a:ext cx="2553925" cy="2181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2" presetClass="entr" presetSubtype="4"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 calcmode="lin" valueType="num">
                                      <p:cBhvr additive="base">
                                        <p:cTn id="10" dur="1000"/>
                                        <p:tgtEl>
                                          <p:spTgt spid="81"/>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additive="base">
                                        <p:cTn id="13" dur="1000"/>
                                        <p:tgtEl>
                                          <p:spTgt spid="83"/>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1000"/>
                                        <p:tgtEl>
                                          <p:spTgt spid="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04775" y="4153775"/>
            <a:ext cx="8520600" cy="801000"/>
          </a:xfrm>
          <a:prstGeom prst="rect">
            <a:avLst/>
          </a:prstGeom>
          <a:solidFill>
            <a:srgbClr val="FFFFFF"/>
          </a:solidFill>
        </p:spPr>
        <p:txBody>
          <a:bodyPr lIns="91425" tIns="91425" rIns="91425" bIns="91425" anchor="t" anchorCtr="0">
            <a:noAutofit/>
          </a:bodyPr>
          <a:lstStyle/>
          <a:p>
            <a:pPr lvl="0">
              <a:spcBef>
                <a:spcPts val="0"/>
              </a:spcBef>
              <a:buNone/>
            </a:pPr>
            <a:r>
              <a:rPr lang="en" i="1" u="sng"/>
              <a:t>Defeat of the Spanish Armada- 1588</a:t>
            </a:r>
          </a:p>
        </p:txBody>
      </p:sp>
      <p:sp>
        <p:nvSpPr>
          <p:cNvPr id="89" name="Shape 89"/>
          <p:cNvSpPr txBox="1">
            <a:spLocks noGrp="1"/>
          </p:cNvSpPr>
          <p:nvPr>
            <p:ph type="body" idx="1"/>
          </p:nvPr>
        </p:nvSpPr>
        <p:spPr>
          <a:xfrm>
            <a:off x="311700" y="168275"/>
            <a:ext cx="8520600" cy="3340200"/>
          </a:xfrm>
          <a:prstGeom prst="rect">
            <a:avLst/>
          </a:prstGeom>
        </p:spPr>
        <p:txBody>
          <a:bodyPr lIns="91425" tIns="91425" rIns="91425" bIns="91425" anchor="t" anchorCtr="0">
            <a:noAutofit/>
          </a:bodyPr>
          <a:lstStyle/>
          <a:p>
            <a:pPr marL="457200" lvl="0" indent="-317500" rtl="0">
              <a:spcBef>
                <a:spcPts val="0"/>
              </a:spcBef>
              <a:buClr>
                <a:srgbClr val="FFFFFF"/>
              </a:buClr>
              <a:buSzPct val="100000"/>
              <a:buFont typeface="Average"/>
              <a:buChar char="●"/>
            </a:pPr>
            <a:r>
              <a:rPr lang="en" sz="1400" b="1" u="sng">
                <a:solidFill>
                  <a:srgbClr val="FFFFFF"/>
                </a:solidFill>
                <a:latin typeface="Average"/>
                <a:ea typeface="Average"/>
                <a:cs typeface="Average"/>
                <a:sym typeface="Average"/>
              </a:rPr>
              <a:t>AP Themes-</a:t>
            </a:r>
            <a:r>
              <a:rPr lang="en" sz="1400" b="1">
                <a:solidFill>
                  <a:srgbClr val="FFFFFF"/>
                </a:solidFill>
                <a:latin typeface="Average"/>
                <a:ea typeface="Average"/>
                <a:cs typeface="Average"/>
                <a:sym typeface="Average"/>
              </a:rPr>
              <a:t> Theme #2 and Theme #3</a:t>
            </a:r>
          </a:p>
          <a:p>
            <a:pPr marL="914400" lvl="1" indent="-317500" rtl="0">
              <a:spcBef>
                <a:spcPts val="0"/>
              </a:spcBef>
              <a:buClr>
                <a:srgbClr val="FFFFFF"/>
              </a:buClr>
              <a:buSzPct val="100000"/>
              <a:buFont typeface="Average"/>
              <a:buChar char="○"/>
            </a:pPr>
            <a:r>
              <a:rPr lang="en" sz="1400" b="1">
                <a:solidFill>
                  <a:srgbClr val="FFFFFF"/>
                </a:solidFill>
                <a:latin typeface="Average"/>
                <a:ea typeface="Average"/>
                <a:cs typeface="Average"/>
                <a:sym typeface="Average"/>
              </a:rPr>
              <a:t>Theme #2- </a:t>
            </a:r>
            <a:r>
              <a:rPr lang="en" b="1">
                <a:solidFill>
                  <a:srgbClr val="FFFFFF"/>
                </a:solidFill>
                <a:latin typeface="Average"/>
                <a:ea typeface="Average"/>
                <a:cs typeface="Average"/>
                <a:sym typeface="Average"/>
              </a:rPr>
              <a:t>Development</a:t>
            </a:r>
            <a:r>
              <a:rPr lang="en" sz="1400" b="1">
                <a:solidFill>
                  <a:srgbClr val="FFFFFF"/>
                </a:solidFill>
                <a:latin typeface="Average"/>
                <a:ea typeface="Average"/>
                <a:cs typeface="Average"/>
                <a:sym typeface="Average"/>
              </a:rPr>
              <a:t> and </a:t>
            </a:r>
            <a:r>
              <a:rPr lang="en" b="1">
                <a:solidFill>
                  <a:srgbClr val="FFFFFF"/>
                </a:solidFill>
                <a:latin typeface="Average"/>
                <a:ea typeface="Average"/>
                <a:cs typeface="Average"/>
                <a:sym typeface="Average"/>
              </a:rPr>
              <a:t>i</a:t>
            </a:r>
            <a:r>
              <a:rPr lang="en" sz="1400" b="1">
                <a:solidFill>
                  <a:srgbClr val="FFFFFF"/>
                </a:solidFill>
                <a:latin typeface="Average"/>
                <a:ea typeface="Average"/>
                <a:cs typeface="Average"/>
                <a:sym typeface="Average"/>
              </a:rPr>
              <a:t>nteraction of cultures</a:t>
            </a:r>
          </a:p>
          <a:p>
            <a:pPr marL="1371600" lvl="2" indent="-228600" rtl="0">
              <a:spcBef>
                <a:spcPts val="0"/>
              </a:spcBef>
              <a:buClr>
                <a:srgbClr val="FFFFFF"/>
              </a:buClr>
              <a:buFont typeface="Average"/>
              <a:buChar char="■"/>
            </a:pPr>
            <a:r>
              <a:rPr lang="en" b="1">
                <a:solidFill>
                  <a:srgbClr val="FFFFFF"/>
                </a:solidFill>
                <a:latin typeface="Average"/>
                <a:ea typeface="Average"/>
                <a:cs typeface="Average"/>
                <a:sym typeface="Average"/>
              </a:rPr>
              <a:t>The attempted invasion of England was caused by religion. The Spanish felt the need to force the catholic religion onto the protestant English.</a:t>
            </a:r>
          </a:p>
          <a:p>
            <a:pPr marL="914400" lvl="1" indent="-317500" rtl="0">
              <a:spcBef>
                <a:spcPts val="0"/>
              </a:spcBef>
              <a:buClr>
                <a:srgbClr val="FFFFFF"/>
              </a:buClr>
              <a:buSzPct val="100000"/>
              <a:buFont typeface="Average"/>
              <a:buChar char="○"/>
            </a:pPr>
            <a:r>
              <a:rPr lang="en" sz="1400" b="1">
                <a:solidFill>
                  <a:srgbClr val="FFFFFF"/>
                </a:solidFill>
                <a:latin typeface="Average"/>
                <a:ea typeface="Average"/>
                <a:cs typeface="Average"/>
                <a:sym typeface="Average"/>
              </a:rPr>
              <a:t>Theme #3- State building and forms of government.</a:t>
            </a:r>
          </a:p>
          <a:p>
            <a:pPr marL="1371600" lvl="2" indent="-228600" rtl="0">
              <a:spcBef>
                <a:spcPts val="0"/>
              </a:spcBef>
              <a:buClr>
                <a:srgbClr val="FFFFFF"/>
              </a:buClr>
              <a:buFont typeface="Average"/>
              <a:buChar char="■"/>
            </a:pPr>
            <a:r>
              <a:rPr lang="en" b="1">
                <a:solidFill>
                  <a:srgbClr val="FFFFFF"/>
                </a:solidFill>
                <a:latin typeface="Average"/>
                <a:ea typeface="Average"/>
                <a:cs typeface="Average"/>
                <a:sym typeface="Average"/>
              </a:rPr>
              <a:t>After the defeat, England became a world power, fitting into the ‘Empire’ section of this theme.</a:t>
            </a:r>
          </a:p>
          <a:p>
            <a:pPr marL="457200" lvl="0" indent="-317500" rtl="0">
              <a:spcBef>
                <a:spcPts val="0"/>
              </a:spcBef>
              <a:buClr>
                <a:srgbClr val="FFFFFF"/>
              </a:buClr>
              <a:buSzPct val="100000"/>
              <a:buFont typeface="Average"/>
              <a:buChar char="●"/>
            </a:pPr>
            <a:r>
              <a:rPr lang="en" sz="1400" b="1" u="sng">
                <a:solidFill>
                  <a:srgbClr val="FFFFFF"/>
                </a:solidFill>
                <a:latin typeface="Average"/>
                <a:ea typeface="Average"/>
                <a:cs typeface="Average"/>
                <a:sym typeface="Average"/>
              </a:rPr>
              <a:t>Historiographical Perspective-</a:t>
            </a:r>
            <a:r>
              <a:rPr lang="en" sz="1400" b="1">
                <a:solidFill>
                  <a:srgbClr val="FFFFFF"/>
                </a:solidFill>
                <a:latin typeface="Average"/>
                <a:ea typeface="Average"/>
                <a:cs typeface="Average"/>
                <a:sym typeface="Average"/>
              </a:rPr>
              <a:t> Military, Economic, and Social. The military aspect is clear, the fighting of the Spanish and English. After the defeat, England became a great empire and developed many colonies that amassed wealth for the nation and brought them into economic power. And finally, the defeat cemented the social class of the Spanish, second to the English.</a:t>
            </a:r>
          </a:p>
          <a:p>
            <a:pPr marL="457200" lvl="0" indent="-317500">
              <a:spcBef>
                <a:spcPts val="0"/>
              </a:spcBef>
              <a:buClr>
                <a:srgbClr val="FFFFFF"/>
              </a:buClr>
              <a:buSzPct val="100000"/>
              <a:buFont typeface="Average"/>
              <a:buChar char="●"/>
            </a:pPr>
            <a:r>
              <a:rPr lang="en" sz="1400" b="1" u="sng">
                <a:solidFill>
                  <a:srgbClr val="FFFFFF"/>
                </a:solidFill>
                <a:latin typeface="Average"/>
                <a:ea typeface="Average"/>
                <a:cs typeface="Average"/>
                <a:sym typeface="Average"/>
              </a:rPr>
              <a:t>Periodization-</a:t>
            </a:r>
            <a:r>
              <a:rPr lang="en" sz="1400" b="1">
                <a:solidFill>
                  <a:srgbClr val="FFFFFF"/>
                </a:solidFill>
                <a:latin typeface="Average"/>
                <a:ea typeface="Average"/>
                <a:cs typeface="Average"/>
                <a:sym typeface="Average"/>
              </a:rPr>
              <a:t> This marked the beginning of the English Empire. Before the Spanish Armada was defeated, Britian was just a small country trying to avoid altercation between themselves and the larger, more powerful Spain. After the Armada was defeated, England had no country standing in their way of becoming an imperialist power.</a:t>
            </a:r>
          </a:p>
        </p:txBody>
      </p:sp>
      <p:pic>
        <p:nvPicPr>
          <p:cNvPr id="90" name="Shape 90"/>
          <p:cNvPicPr preferRelativeResize="0"/>
          <p:nvPr/>
        </p:nvPicPr>
        <p:blipFill rotWithShape="1">
          <a:blip r:embed="rId4">
            <a:alphaModFix/>
          </a:blip>
          <a:srcRect l="5563" t="4951" r="4846" b="5176"/>
          <a:stretch/>
        </p:blipFill>
        <p:spPr>
          <a:xfrm>
            <a:off x="5808725" y="3720400"/>
            <a:ext cx="2916649" cy="1423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The Founding of Jamestown- 1607</a:t>
            </a:r>
          </a:p>
        </p:txBody>
      </p:sp>
      <p:sp>
        <p:nvSpPr>
          <p:cNvPr id="96" name="Shape 96"/>
          <p:cNvSpPr txBox="1">
            <a:spLocks noGrp="1"/>
          </p:cNvSpPr>
          <p:nvPr>
            <p:ph type="body" idx="1"/>
          </p:nvPr>
        </p:nvSpPr>
        <p:spPr>
          <a:xfrm>
            <a:off x="311700" y="1228675"/>
            <a:ext cx="8520600" cy="21330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Average"/>
                <a:ea typeface="Average"/>
                <a:cs typeface="Average"/>
                <a:sym typeface="Average"/>
              </a:rPr>
              <a:t>The founding of Jamestown was America’s first English colony located in Virginia.</a:t>
            </a:r>
          </a:p>
          <a:p>
            <a:pPr lvl="0">
              <a:spcBef>
                <a:spcPts val="0"/>
              </a:spcBef>
              <a:buNone/>
            </a:pPr>
            <a:r>
              <a:rPr lang="en" b="1">
                <a:solidFill>
                  <a:srgbClr val="000000"/>
                </a:solidFill>
                <a:latin typeface="Average"/>
                <a:ea typeface="Average"/>
                <a:cs typeface="Average"/>
                <a:sym typeface="Average"/>
              </a:rPr>
              <a:t>AP Theme:</a:t>
            </a:r>
            <a:r>
              <a:rPr lang="en">
                <a:solidFill>
                  <a:srgbClr val="000000"/>
                </a:solidFill>
                <a:latin typeface="Average"/>
                <a:ea typeface="Average"/>
                <a:cs typeface="Average"/>
                <a:sym typeface="Average"/>
              </a:rPr>
              <a:t> Connects to AP theme #1, specifically patterns patterns of settlement and migration. The reason for migration was tempation of gold, and the pattern of settlement was due to the tobacco discovered</a:t>
            </a:r>
            <a:r>
              <a:rPr lang="en"/>
              <a:t> there.</a:t>
            </a:r>
          </a:p>
          <a:p>
            <a:pPr lvl="0">
              <a:spcBef>
                <a:spcPts val="0"/>
              </a:spcBef>
              <a:buNone/>
            </a:pPr>
            <a:endParaRPr/>
          </a:p>
          <a:p>
            <a:pPr lvl="0">
              <a:spcBef>
                <a:spcPts val="0"/>
              </a:spcBef>
              <a:buNone/>
            </a:pPr>
            <a:r>
              <a:rPr lang="en"/>
              <a:t> </a:t>
            </a:r>
          </a:p>
        </p:txBody>
      </p:sp>
      <p:sp>
        <p:nvSpPr>
          <p:cNvPr id="97" name="Shape 97"/>
          <p:cNvSpPr txBox="1"/>
          <p:nvPr/>
        </p:nvSpPr>
        <p:spPr>
          <a:xfrm>
            <a:off x="311700" y="1368725"/>
            <a:ext cx="5406900" cy="30000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800" b="1">
                <a:latin typeface="Average"/>
                <a:ea typeface="Average"/>
                <a:cs typeface="Average"/>
                <a:sym typeface="Average"/>
              </a:rPr>
              <a:t>Historiographical perspective:</a:t>
            </a:r>
            <a:r>
              <a:rPr lang="en" sz="1800">
                <a:latin typeface="Average"/>
                <a:ea typeface="Average"/>
                <a:cs typeface="Average"/>
                <a:sym typeface="Average"/>
              </a:rPr>
              <a:t> Had a dominant economic perspective. Gold was the motivation to travel to Jamestown, however tobacco was what made it succeed economically and thrive.</a:t>
            </a:r>
          </a:p>
        </p:txBody>
      </p:sp>
      <p:pic>
        <p:nvPicPr>
          <p:cNvPr id="98" name="Shape 98"/>
          <p:cNvPicPr preferRelativeResize="0"/>
          <p:nvPr/>
        </p:nvPicPr>
        <p:blipFill>
          <a:blip r:embed="rId3">
            <a:alphaModFix/>
          </a:blip>
          <a:stretch>
            <a:fillRect/>
          </a:stretch>
        </p:blipFill>
        <p:spPr>
          <a:xfrm>
            <a:off x="6004712" y="1228662"/>
            <a:ext cx="2543175" cy="1800225"/>
          </a:xfrm>
          <a:prstGeom prst="rect">
            <a:avLst/>
          </a:prstGeom>
          <a:noFill/>
          <a:ln>
            <a:noFill/>
          </a:ln>
        </p:spPr>
      </p:pic>
      <p:pic>
        <p:nvPicPr>
          <p:cNvPr id="99" name="Shape 99"/>
          <p:cNvPicPr preferRelativeResize="0"/>
          <p:nvPr/>
        </p:nvPicPr>
        <p:blipFill>
          <a:blip r:embed="rId4">
            <a:alphaModFix/>
          </a:blip>
          <a:stretch>
            <a:fillRect/>
          </a:stretch>
        </p:blipFill>
        <p:spPr>
          <a:xfrm>
            <a:off x="6473970" y="2963300"/>
            <a:ext cx="1833427" cy="1936547"/>
          </a:xfrm>
          <a:prstGeom prst="rect">
            <a:avLst/>
          </a:prstGeom>
          <a:noFill/>
          <a:ln>
            <a:noFill/>
          </a:ln>
        </p:spPr>
      </p:pic>
      <p:sp>
        <p:nvSpPr>
          <p:cNvPr id="100" name="Shape 100"/>
          <p:cNvSpPr txBox="1"/>
          <p:nvPr/>
        </p:nvSpPr>
        <p:spPr>
          <a:xfrm>
            <a:off x="261325" y="3682425"/>
            <a:ext cx="6212700" cy="1217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01" name="Shape 101"/>
          <p:cNvSpPr txBox="1"/>
          <p:nvPr/>
        </p:nvSpPr>
        <p:spPr>
          <a:xfrm>
            <a:off x="271200" y="1451687"/>
            <a:ext cx="5487900" cy="1354200"/>
          </a:xfrm>
          <a:prstGeom prst="rect">
            <a:avLst/>
          </a:prstGeom>
          <a:noFill/>
          <a:ln>
            <a:noFill/>
          </a:ln>
        </p:spPr>
        <p:txBody>
          <a:bodyPr lIns="91425" tIns="91425" rIns="91425" bIns="91425" anchor="t" anchorCtr="0">
            <a:noAutofit/>
          </a:bodyPr>
          <a:lstStyle/>
          <a:p>
            <a:pPr lvl="0">
              <a:spcBef>
                <a:spcPts val="0"/>
              </a:spcBef>
              <a:buNone/>
            </a:pPr>
            <a:r>
              <a:rPr lang="en" b="1">
                <a:latin typeface="Average"/>
                <a:ea typeface="Average"/>
                <a:cs typeface="Average"/>
                <a:sym typeface="Average"/>
              </a:rPr>
              <a:t>Periodization:</a:t>
            </a:r>
            <a:r>
              <a:rPr lang="en">
                <a:latin typeface="Average"/>
                <a:ea typeface="Average"/>
                <a:cs typeface="Average"/>
                <a:sym typeface="Average"/>
              </a:rPr>
              <a:t> This piece of history mark the beginning of the English is America. It is largely based on environmental determinism. After a few failed attempts, harsh weather, and diseases, Jamestown was finally able to survive as America’s first English colony.</a:t>
            </a:r>
          </a:p>
        </p:txBody>
      </p:sp>
      <p:sp>
        <p:nvSpPr>
          <p:cNvPr id="102" name="Shape 102"/>
          <p:cNvSpPr txBox="1"/>
          <p:nvPr/>
        </p:nvSpPr>
        <p:spPr>
          <a:xfrm>
            <a:off x="498925" y="3207000"/>
            <a:ext cx="5345400" cy="1936500"/>
          </a:xfrm>
          <a:prstGeom prst="rect">
            <a:avLst/>
          </a:prstGeom>
          <a:noFill/>
          <a:ln>
            <a:noFill/>
          </a:ln>
        </p:spPr>
        <p:txBody>
          <a:bodyPr lIns="91425" tIns="91425" rIns="91425" bIns="91425" anchor="t" anchorCtr="0">
            <a:noAutofit/>
          </a:bodyPr>
          <a:lstStyle/>
          <a:p>
            <a:pPr lvl="0">
              <a:spcBef>
                <a:spcPts val="0"/>
              </a:spcBef>
              <a:buNone/>
            </a:pPr>
            <a:r>
              <a:rPr lang="en" b="1">
                <a:latin typeface="Average"/>
                <a:ea typeface="Average"/>
                <a:cs typeface="Average"/>
                <a:sym typeface="Average"/>
              </a:rPr>
              <a:t>Argument for selection:</a:t>
            </a:r>
            <a:r>
              <a:rPr lang="en">
                <a:latin typeface="Average"/>
                <a:ea typeface="Average"/>
                <a:cs typeface="Average"/>
                <a:sym typeface="Average"/>
              </a:rPr>
              <a:t> This historical event is definitely one of the most important events during this time period because it shaped the rest of English colonization in the Americas. It leads to the modern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96"/>
                                        </p:tgtEl>
                                      </p:cBhvr>
                                    </p:animEffect>
                                    <p:set>
                                      <p:cBhvr>
                                        <p:cTn id="12" dur="1" fill="hold">
                                          <p:stCondLst>
                                            <p:cond delay="1000"/>
                                          </p:stCondLst>
                                        </p:cTn>
                                        <p:tgtEl>
                                          <p:spTgt spid="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0"/>
                                        <p:tgtEl>
                                          <p:spTgt spid="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97"/>
                                        </p:tgtEl>
                                      </p:cBhvr>
                                    </p:animEffect>
                                    <p:set>
                                      <p:cBhvr>
                                        <p:cTn id="32" dur="1" fill="hold">
                                          <p:stCondLst>
                                            <p:cond delay="1000"/>
                                          </p:stCondLst>
                                        </p:cTn>
                                        <p:tgtEl>
                                          <p:spTgt spid="9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98"/>
                                        </p:tgtEl>
                                      </p:cBhvr>
                                    </p:animEffect>
                                    <p:set>
                                      <p:cBhvr>
                                        <p:cTn id="37" dur="1" fill="hold">
                                          <p:stCondLst>
                                            <p:cond delay="1000"/>
                                          </p:stCondLst>
                                        </p:cTn>
                                        <p:tgtEl>
                                          <p:spTgt spid="9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99"/>
                                        </p:tgtEl>
                                      </p:cBhvr>
                                    </p:animEffect>
                                    <p:set>
                                      <p:cBhvr>
                                        <p:cTn id="42" dur="1" fill="hold">
                                          <p:stCondLst>
                                            <p:cond delay="1000"/>
                                          </p:stCondLst>
                                        </p:cTn>
                                        <p:tgtEl>
                                          <p:spTgt spid="9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fade">
                                      <p:cBhvr>
                                        <p:cTn id="47" dur="1000"/>
                                        <p:tgtEl>
                                          <p:spTgt spid="10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1"/>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Why we chose these events</a:t>
            </a:r>
          </a:p>
        </p:txBody>
      </p:sp>
      <p:sp>
        <p:nvSpPr>
          <p:cNvPr id="108" name="Shape 108"/>
          <p:cNvSpPr txBox="1">
            <a:spLocks noGrp="1"/>
          </p:cNvSpPr>
          <p:nvPr>
            <p:ph type="body" idx="1"/>
          </p:nvPr>
        </p:nvSpPr>
        <p:spPr>
          <a:xfrm>
            <a:off x="311700" y="1093850"/>
            <a:ext cx="6613500" cy="334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Average"/>
                <a:ea typeface="Average"/>
                <a:cs typeface="Average"/>
                <a:sym typeface="Average"/>
              </a:rPr>
              <a:t>All events in our country’s history are important, and each take part in forming what we know as history today. But with that being said, the five events we chose stood out to us as events we wanted our classmates to be more informed about. Our first card was from c. 1453 and it was when Ottomans capture Constantinople. This was a major event for our time period especially due to the fact that the concretization marked the beginning of the Age of Exploration. What that means is this event gave off a domino effect for all events falling after it. Our final card was from c. 1607 and it was the Founding of Jamestown. This is an imperative event in our country’s history because it was the first permanent English settlement in North America.</a:t>
            </a:r>
          </a:p>
        </p:txBody>
      </p:sp>
      <p:pic>
        <p:nvPicPr>
          <p:cNvPr id="109" name="Shape 109"/>
          <p:cNvPicPr preferRelativeResize="0"/>
          <p:nvPr/>
        </p:nvPicPr>
        <p:blipFill>
          <a:blip r:embed="rId3">
            <a:alphaModFix/>
          </a:blip>
          <a:stretch>
            <a:fillRect/>
          </a:stretch>
        </p:blipFill>
        <p:spPr>
          <a:xfrm>
            <a:off x="6972825" y="97525"/>
            <a:ext cx="2000350" cy="2076275"/>
          </a:xfrm>
          <a:prstGeom prst="rect">
            <a:avLst/>
          </a:prstGeom>
          <a:noFill/>
          <a:ln>
            <a:noFill/>
          </a:ln>
        </p:spPr>
      </p:pic>
      <p:pic>
        <p:nvPicPr>
          <p:cNvPr id="110" name="Shape 110"/>
          <p:cNvPicPr preferRelativeResize="0"/>
          <p:nvPr/>
        </p:nvPicPr>
        <p:blipFill rotWithShape="1">
          <a:blip r:embed="rId4">
            <a:alphaModFix/>
          </a:blip>
          <a:srcRect l="6820" r="-6819"/>
          <a:stretch/>
        </p:blipFill>
        <p:spPr>
          <a:xfrm>
            <a:off x="6972825" y="2586200"/>
            <a:ext cx="2171174" cy="1847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7"/>
                                        </p:tgtEl>
                                        <p:attrNameLst>
                                          <p:attrName>style.visibility</p:attrName>
                                        </p:attrNameLst>
                                      </p:cBhvr>
                                      <p:to>
                                        <p:strVal val="visible"/>
                                      </p:to>
                                    </p:set>
                                    <p:anim calcmode="lin" valueType="num">
                                      <p:cBhvr additive="base">
                                        <p:cTn id="10" dur="1000"/>
                                        <p:tgtEl>
                                          <p:spTgt spid="107"/>
                                        </p:tgtEl>
                                        <p:attrNameLst>
                                          <p:attrName>ppt_y</p:attrName>
                                        </p:attrNameLst>
                                      </p:cBhvr>
                                      <p:tavLst>
                                        <p:tav tm="0">
                                          <p:val>
                                            <p:strVal val="#ppt_y+1"/>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1000"/>
                                        <p:tgtEl>
                                          <p:spTgt spid="109"/>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additive="base">
                                        <p:cTn id="16" dur="1000"/>
                                        <p:tgtEl>
                                          <p:spTgt spid="1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1152</Words>
  <Application>Microsoft Office PowerPoint</Application>
  <PresentationFormat>On-screen Show (16:9)</PresentationFormat>
  <Paragraphs>38</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Source Code Pro</vt:lpstr>
      <vt:lpstr>Times New Roman</vt:lpstr>
      <vt:lpstr>Average</vt:lpstr>
      <vt:lpstr>Amatic SC</vt:lpstr>
      <vt:lpstr>Arial</vt:lpstr>
      <vt:lpstr>beach-day</vt:lpstr>
      <vt:lpstr>c.1450 - c. 1750   Global Interactions</vt:lpstr>
      <vt:lpstr>Ottomans Capture Constantinople- 1453 </vt:lpstr>
      <vt:lpstr>Columbus sails the ocean blue- 1492</vt:lpstr>
      <vt:lpstr>Slaves to America - 1502 </vt:lpstr>
      <vt:lpstr>Defeat of the Spanish Armada- 1588</vt:lpstr>
      <vt:lpstr>The Founding of Jamestown- 1607</vt:lpstr>
      <vt:lpstr>Why we chose these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c.1450 - c. 1750   Global Interactions</dc:title>
  <dc:creator>Bryant, Jason</dc:creator>
  <cp:lastModifiedBy>Bryant, Jason</cp:lastModifiedBy>
  <cp:revision>2</cp:revision>
  <dcterms:modified xsi:type="dcterms:W3CDTF">2016-09-19T13:18:52Z</dcterms:modified>
</cp:coreProperties>
</file>